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Proxima Nova"/>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ProximaNova-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ProximaNova-bold.fntdata"/><Relationship Id="rId6" Type="http://schemas.openxmlformats.org/officeDocument/2006/relationships/slide" Target="slides/slide2.xml"/><Relationship Id="rId18" Type="http://schemas.openxmlformats.org/officeDocument/2006/relationships/font" Target="fonts/ProximaNova-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Introductory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Lukas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Lucas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Anushikha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50000"/>
              </a:lnSpc>
              <a:spcBef>
                <a:spcPts val="0"/>
              </a:spcBef>
              <a:buNone/>
            </a:pPr>
            <a:r>
              <a:rPr lang="en" sz="800"/>
              <a:t>Everyone should introduce themselves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Lucas</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Anushikha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Allan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Lukas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Allan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Anushikha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Lukas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3"/>
            <a:ext cx="8123100" cy="630000"/>
          </a:xfrm>
          <a:prstGeom prst="rect">
            <a:avLst/>
          </a:prstGeom>
        </p:spPr>
        <p:txBody>
          <a:bodyPr anchorCtr="0" anchor="t" bIns="91425" lIns="91425" rIns="91425" wrap="square"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wrap="square"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wrap="square"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wrap="square"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1"/>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ct val="100000"/>
              <a:buFont typeface="Proxima Nova"/>
              <a:buChar char="●"/>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buChar char="■"/>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183225" y="1126400"/>
            <a:ext cx="8768700" cy="1588500"/>
          </a:xfrm>
          <a:prstGeom prst="rect">
            <a:avLst/>
          </a:prstGeom>
        </p:spPr>
        <p:txBody>
          <a:bodyPr anchorCtr="0" anchor="b" bIns="91425" lIns="91425" rIns="91425" wrap="square" tIns="91425">
            <a:noAutofit/>
          </a:bodyPr>
          <a:lstStyle/>
          <a:p>
            <a:pPr lvl="0" rtl="0" algn="ctr">
              <a:spcBef>
                <a:spcPts val="0"/>
              </a:spcBef>
              <a:buNone/>
            </a:pPr>
            <a:r>
              <a:rPr lang="en" sz="6000">
                <a:solidFill>
                  <a:srgbClr val="0000FF"/>
                </a:solidFill>
              </a:rPr>
              <a:t>LifeAt</a:t>
            </a:r>
            <a:r>
              <a:rPr lang="en" sz="6000">
                <a:solidFill>
                  <a:srgbClr val="F6B26B"/>
                </a:solidFill>
              </a:rPr>
              <a:t>Here</a:t>
            </a:r>
          </a:p>
          <a:p>
            <a:pPr lvl="0" algn="ctr">
              <a:spcBef>
                <a:spcPts val="0"/>
              </a:spcBef>
              <a:buNone/>
            </a:pPr>
            <a:r>
              <a:rPr lang="en" sz="3000"/>
              <a:t>Code 007: T</a:t>
            </a:r>
            <a:r>
              <a:rPr lang="en" sz="3000"/>
              <a:t>he Backend Experience</a:t>
            </a:r>
          </a:p>
        </p:txBody>
      </p:sp>
      <p:sp>
        <p:nvSpPr>
          <p:cNvPr id="60" name="Shape 60"/>
          <p:cNvSpPr txBox="1"/>
          <p:nvPr>
            <p:ph idx="1" type="subTitle"/>
          </p:nvPr>
        </p:nvSpPr>
        <p:spPr>
          <a:xfrm>
            <a:off x="300975" y="3208500"/>
            <a:ext cx="8533200" cy="630000"/>
          </a:xfrm>
          <a:prstGeom prst="rect">
            <a:avLst/>
          </a:prstGeom>
        </p:spPr>
        <p:txBody>
          <a:bodyPr anchorCtr="0" anchor="t" bIns="91425" lIns="91425" rIns="91425" wrap="square" tIns="91425">
            <a:noAutofit/>
          </a:bodyPr>
          <a:lstStyle/>
          <a:p>
            <a:pPr lvl="0" algn="ctr">
              <a:spcBef>
                <a:spcPts val="0"/>
              </a:spcBef>
              <a:buNone/>
            </a:pPr>
            <a:r>
              <a:rPr lang="en" sz="1800"/>
              <a:t>Anushikha Sharma, Allan La, Lucas Nicolois, &amp; Lukas Munoz</a:t>
            </a:r>
          </a:p>
        </p:txBody>
      </p:sp>
      <p:pic>
        <p:nvPicPr>
          <p:cNvPr id="61" name="Shape 61"/>
          <p:cNvPicPr preferRelativeResize="0"/>
          <p:nvPr/>
        </p:nvPicPr>
        <p:blipFill>
          <a:blip r:embed="rId3">
            <a:alphaModFix/>
          </a:blip>
          <a:stretch>
            <a:fillRect/>
          </a:stretch>
        </p:blipFill>
        <p:spPr>
          <a:xfrm>
            <a:off x="7404746" y="0"/>
            <a:ext cx="1739253" cy="1588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Our Chosen Solution:</a:t>
            </a:r>
          </a:p>
        </p:txBody>
      </p:sp>
      <p:sp>
        <p:nvSpPr>
          <p:cNvPr id="123" name="Shape 123"/>
          <p:cNvSpPr txBox="1"/>
          <p:nvPr>
            <p:ph idx="1" type="body"/>
          </p:nvPr>
        </p:nvSpPr>
        <p:spPr>
          <a:xfrm>
            <a:off x="311700" y="1204825"/>
            <a:ext cx="8520600" cy="3000600"/>
          </a:xfrm>
          <a:prstGeom prst="rect">
            <a:avLst/>
          </a:prstGeom>
        </p:spPr>
        <p:txBody>
          <a:bodyPr anchorCtr="0" anchor="t" bIns="91425" lIns="91425" rIns="91425" wrap="square" tIns="91425">
            <a:noAutofit/>
          </a:bodyPr>
          <a:lstStyle/>
          <a:p>
            <a:pPr indent="-355600" lvl="0" marL="457200" rtl="0">
              <a:lnSpc>
                <a:spcPct val="150000"/>
              </a:lnSpc>
              <a:spcBef>
                <a:spcPts val="0"/>
              </a:spcBef>
              <a:buClr>
                <a:srgbClr val="FFFFFF"/>
              </a:buClr>
              <a:buSzPct val="100000"/>
              <a:buChar char="●"/>
            </a:pPr>
            <a:r>
              <a:rPr b="1" lang="en" sz="2000">
                <a:solidFill>
                  <a:srgbClr val="FFFFFF"/>
                </a:solidFill>
              </a:rPr>
              <a:t>Target Population: Students </a:t>
            </a:r>
          </a:p>
          <a:p>
            <a:pPr indent="-342900" lvl="1" marL="914400" rtl="0">
              <a:lnSpc>
                <a:spcPct val="150000"/>
              </a:lnSpc>
              <a:spcBef>
                <a:spcPts val="0"/>
              </a:spcBef>
              <a:buClr>
                <a:srgbClr val="FFFFFF"/>
              </a:buClr>
              <a:buSzPct val="100000"/>
              <a:buChar char="○"/>
            </a:pPr>
            <a:r>
              <a:rPr lang="en" sz="1800">
                <a:solidFill>
                  <a:srgbClr val="FFFFFF"/>
                </a:solidFill>
              </a:rPr>
              <a:t>Form a majority on this campus </a:t>
            </a:r>
          </a:p>
          <a:p>
            <a:pPr indent="-342900" lvl="1" marL="914400" rtl="0">
              <a:lnSpc>
                <a:spcPct val="150000"/>
              </a:lnSpc>
              <a:spcBef>
                <a:spcPts val="0"/>
              </a:spcBef>
              <a:buClr>
                <a:srgbClr val="FFFFFF"/>
              </a:buClr>
              <a:buSzPct val="100000"/>
              <a:buChar char="○"/>
            </a:pPr>
            <a:r>
              <a:rPr lang="en" sz="1800">
                <a:solidFill>
                  <a:srgbClr val="FFFFFF"/>
                </a:solidFill>
              </a:rPr>
              <a:t>Easy access to the users from this demographic</a:t>
            </a:r>
          </a:p>
          <a:p>
            <a:pPr indent="-342900" lvl="1" marL="914400" rtl="0">
              <a:lnSpc>
                <a:spcPct val="150000"/>
              </a:lnSpc>
              <a:spcBef>
                <a:spcPts val="0"/>
              </a:spcBef>
              <a:buClr>
                <a:srgbClr val="FFFFFF"/>
              </a:buClr>
              <a:buSzPct val="100000"/>
              <a:buChar char="○"/>
            </a:pPr>
            <a:r>
              <a:rPr lang="en" sz="1800">
                <a:solidFill>
                  <a:srgbClr val="FFFFFF"/>
                </a:solidFill>
              </a:rPr>
              <a:t>We are part of the demographic </a:t>
            </a:r>
          </a:p>
          <a:p>
            <a:pPr indent="-342900" lvl="0" marL="457200" rtl="0">
              <a:lnSpc>
                <a:spcPct val="150000"/>
              </a:lnSpc>
              <a:spcBef>
                <a:spcPts val="0"/>
              </a:spcBef>
              <a:buClr>
                <a:srgbClr val="FFFFFF"/>
              </a:buClr>
              <a:buSzPct val="90000"/>
              <a:buChar char="●"/>
            </a:pPr>
            <a:r>
              <a:rPr b="1" lang="en" sz="2000">
                <a:solidFill>
                  <a:srgbClr val="FFFFFF"/>
                </a:solidFill>
              </a:rPr>
              <a:t>Special focus</a:t>
            </a:r>
            <a:r>
              <a:rPr lang="en">
                <a:solidFill>
                  <a:srgbClr val="FFFFFF"/>
                </a:solidFill>
              </a:rPr>
              <a:t> on creating a centralized system for keeping track of ALL events on campus, booking spaces, inviting peers, and communicating with event hosts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7" name="Shape 127"/>
        <p:cNvGrpSpPr/>
        <p:nvPr/>
      </p:nvGrpSpPr>
      <p:grpSpPr>
        <a:xfrm>
          <a:off x="0" y="0"/>
          <a:ext cx="0" cy="0"/>
          <a:chOff x="0" y="0"/>
          <a:chExt cx="0" cy="0"/>
        </a:xfrm>
      </p:grpSpPr>
      <p:sp>
        <p:nvSpPr>
          <p:cNvPr id="128" name="Shape 128"/>
          <p:cNvSpPr txBox="1"/>
          <p:nvPr>
            <p:ph type="title"/>
          </p:nvPr>
        </p:nvSpPr>
        <p:spPr>
          <a:xfrm>
            <a:off x="311700" y="261800"/>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Technology Details</a:t>
            </a:r>
            <a:r>
              <a:rPr lang="en"/>
              <a:t> </a:t>
            </a:r>
          </a:p>
        </p:txBody>
      </p:sp>
      <p:sp>
        <p:nvSpPr>
          <p:cNvPr id="129" name="Shape 129"/>
          <p:cNvSpPr txBox="1"/>
          <p:nvPr>
            <p:ph idx="1" type="body"/>
          </p:nvPr>
        </p:nvSpPr>
        <p:spPr>
          <a:xfrm>
            <a:off x="233175" y="913025"/>
            <a:ext cx="8520600" cy="2926200"/>
          </a:xfrm>
          <a:prstGeom prst="rect">
            <a:avLst/>
          </a:prstGeom>
        </p:spPr>
        <p:txBody>
          <a:bodyPr anchorCtr="0" anchor="t" bIns="91425" lIns="91425" rIns="91425" wrap="square" tIns="91425">
            <a:noAutofit/>
          </a:bodyPr>
          <a:lstStyle/>
          <a:p>
            <a:pPr indent="-342900" lvl="0" marL="457200" rtl="0">
              <a:lnSpc>
                <a:spcPct val="100000"/>
              </a:lnSpc>
              <a:spcBef>
                <a:spcPts val="0"/>
              </a:spcBef>
              <a:spcAft>
                <a:spcPts val="0"/>
              </a:spcAft>
              <a:buClr>
                <a:srgbClr val="FFFFFF"/>
              </a:buClr>
              <a:buChar char="●"/>
            </a:pPr>
            <a:r>
              <a:rPr b="1" lang="en">
                <a:solidFill>
                  <a:srgbClr val="FFFFFF"/>
                </a:solidFill>
              </a:rPr>
              <a:t>Server - </a:t>
            </a:r>
            <a:r>
              <a:rPr lang="en">
                <a:solidFill>
                  <a:srgbClr val="FFFFFF"/>
                </a:solidFill>
              </a:rPr>
              <a:t>Hosted through Bucknell </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b="1" lang="en">
                <a:solidFill>
                  <a:srgbClr val="FFFFFF"/>
                </a:solidFill>
              </a:rPr>
              <a:t>Framework - </a:t>
            </a:r>
            <a:r>
              <a:rPr lang="en">
                <a:solidFill>
                  <a:srgbClr val="FFFFFF"/>
                </a:solidFill>
              </a:rPr>
              <a:t>Any databases created by us will follow the design of currently existing Bucknell systems</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b="1" lang="en">
                <a:solidFill>
                  <a:srgbClr val="FFFFFF"/>
                </a:solidFill>
              </a:rPr>
              <a:t>Database - </a:t>
            </a:r>
            <a:r>
              <a:rPr lang="en">
                <a:solidFill>
                  <a:srgbClr val="FFFFFF"/>
                </a:solidFill>
              </a:rPr>
              <a:t>Use whatever our client can provide us such as</a:t>
            </a:r>
          </a:p>
          <a:p>
            <a:pPr indent="-317500" lvl="1" marL="914400" rtl="0">
              <a:lnSpc>
                <a:spcPct val="100000"/>
              </a:lnSpc>
              <a:spcBef>
                <a:spcPts val="0"/>
              </a:spcBef>
              <a:spcAft>
                <a:spcPts val="0"/>
              </a:spcAft>
              <a:buClr>
                <a:srgbClr val="FFFFFF"/>
              </a:buClr>
              <a:buChar char="○"/>
            </a:pPr>
            <a:r>
              <a:rPr lang="en">
                <a:solidFill>
                  <a:srgbClr val="FFFFFF"/>
                </a:solidFill>
              </a:rPr>
              <a:t>Distributed File System like Hadoop</a:t>
            </a:r>
          </a:p>
          <a:p>
            <a:pPr indent="-317500" lvl="1" marL="914400" rtl="0">
              <a:lnSpc>
                <a:spcPct val="100000"/>
              </a:lnSpc>
              <a:spcBef>
                <a:spcPts val="0"/>
              </a:spcBef>
              <a:spcAft>
                <a:spcPts val="0"/>
              </a:spcAft>
              <a:buClr>
                <a:srgbClr val="FFFFFF"/>
              </a:buClr>
              <a:buChar char="○"/>
            </a:pPr>
            <a:r>
              <a:rPr lang="en">
                <a:solidFill>
                  <a:srgbClr val="FFFFFF"/>
                </a:solidFill>
              </a:rPr>
              <a:t>Relational Storage System  </a:t>
            </a:r>
          </a:p>
          <a:p>
            <a:pPr lvl="0" rtl="0">
              <a:lnSpc>
                <a:spcPct val="100000"/>
              </a:lnSpc>
              <a:spcBef>
                <a:spcPts val="0"/>
              </a:spcBef>
              <a:spcAft>
                <a:spcPts val="0"/>
              </a:spcAft>
              <a:buNone/>
            </a:pPr>
            <a:r>
              <a:rPr b="1" lang="en">
                <a:solidFill>
                  <a:srgbClr val="FFFFFF"/>
                </a:solidFill>
              </a:rPr>
              <a:t> </a:t>
            </a:r>
          </a:p>
          <a:p>
            <a:pPr indent="-342900" lvl="0" marL="457200" rtl="0">
              <a:lnSpc>
                <a:spcPct val="100000"/>
              </a:lnSpc>
              <a:spcBef>
                <a:spcPts val="0"/>
              </a:spcBef>
              <a:spcAft>
                <a:spcPts val="0"/>
              </a:spcAft>
              <a:buClr>
                <a:srgbClr val="FFFFFF"/>
              </a:buClr>
              <a:buChar char="●"/>
            </a:pPr>
            <a:r>
              <a:rPr b="1" lang="en">
                <a:solidFill>
                  <a:srgbClr val="FFFFFF"/>
                </a:solidFill>
              </a:rPr>
              <a:t>Endpoints</a:t>
            </a:r>
            <a:r>
              <a:rPr lang="en">
                <a:solidFill>
                  <a:srgbClr val="FFFFFF"/>
                </a:solidFill>
              </a:rPr>
              <a:t> </a:t>
            </a:r>
            <a:r>
              <a:rPr b="1" lang="en">
                <a:solidFill>
                  <a:srgbClr val="FFFFFF"/>
                </a:solidFill>
              </a:rPr>
              <a:t>- </a:t>
            </a:r>
            <a:r>
              <a:rPr lang="en">
                <a:solidFill>
                  <a:srgbClr val="FFFFFF"/>
                </a:solidFill>
              </a:rPr>
              <a:t>Existing data endpoints for various features</a:t>
            </a:r>
          </a:p>
          <a:p>
            <a:pPr indent="-317500" lvl="1" marL="914400" rtl="0">
              <a:lnSpc>
                <a:spcPct val="100000"/>
              </a:lnSpc>
              <a:spcBef>
                <a:spcPts val="0"/>
              </a:spcBef>
              <a:spcAft>
                <a:spcPts val="0"/>
              </a:spcAft>
              <a:buClr>
                <a:srgbClr val="FFFFFF"/>
              </a:buClr>
              <a:buChar char="○"/>
            </a:pPr>
            <a:r>
              <a:rPr lang="en">
                <a:solidFill>
                  <a:srgbClr val="FFFFFF"/>
                </a:solidFill>
              </a:rPr>
              <a:t>Moodle</a:t>
            </a:r>
          </a:p>
          <a:p>
            <a:pPr indent="-317500" lvl="1" marL="914400" rtl="0">
              <a:lnSpc>
                <a:spcPct val="100000"/>
              </a:lnSpc>
              <a:spcBef>
                <a:spcPts val="0"/>
              </a:spcBef>
              <a:spcAft>
                <a:spcPts val="0"/>
              </a:spcAft>
              <a:buClr>
                <a:srgbClr val="FFFFFF"/>
              </a:buClr>
              <a:buChar char="○"/>
            </a:pPr>
            <a:r>
              <a:rPr lang="en">
                <a:solidFill>
                  <a:srgbClr val="FFFFFF"/>
                </a:solidFill>
              </a:rPr>
              <a:t>Events</a:t>
            </a:r>
          </a:p>
          <a:p>
            <a:pPr indent="-317500" lvl="1" marL="914400" rtl="0">
              <a:lnSpc>
                <a:spcPct val="100000"/>
              </a:lnSpc>
              <a:spcBef>
                <a:spcPts val="0"/>
              </a:spcBef>
              <a:spcAft>
                <a:spcPts val="0"/>
              </a:spcAft>
              <a:buClr>
                <a:srgbClr val="FFFFFF"/>
              </a:buClr>
              <a:buChar char="○"/>
            </a:pPr>
            <a:r>
              <a:rPr lang="en">
                <a:solidFill>
                  <a:srgbClr val="FFFFFF"/>
                </a:solidFill>
              </a:rPr>
              <a:t>Campus news</a:t>
            </a:r>
          </a:p>
          <a:p>
            <a:pPr indent="-317500" lvl="1" marL="914400" rtl="0">
              <a:lnSpc>
                <a:spcPct val="100000"/>
              </a:lnSpc>
              <a:spcBef>
                <a:spcPts val="0"/>
              </a:spcBef>
              <a:spcAft>
                <a:spcPts val="0"/>
              </a:spcAft>
              <a:buClr>
                <a:srgbClr val="FFFFFF"/>
              </a:buClr>
              <a:buChar char="○"/>
            </a:pPr>
            <a:r>
              <a:rPr lang="en">
                <a:solidFill>
                  <a:srgbClr val="FFFFFF"/>
                </a:solidFill>
              </a:rPr>
              <a:t>https://myapi.bucknell.edu/framework/data/person/bylocator/lam046</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3" name="Shape 133"/>
        <p:cNvGrpSpPr/>
        <p:nvPr/>
      </p:nvGrpSpPr>
      <p:grpSpPr>
        <a:xfrm>
          <a:off x="0" y="0"/>
          <a:ext cx="0" cy="0"/>
          <a:chOff x="0" y="0"/>
          <a:chExt cx="0" cy="0"/>
        </a:xfrm>
      </p:grpSpPr>
      <p:sp>
        <p:nvSpPr>
          <p:cNvPr id="134" name="Shape 134"/>
          <p:cNvSpPr txBox="1"/>
          <p:nvPr>
            <p:ph type="title"/>
          </p:nvPr>
        </p:nvSpPr>
        <p:spPr>
          <a:xfrm>
            <a:off x="311700" y="523550"/>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Risk Assessment</a:t>
            </a:r>
            <a:r>
              <a:rPr lang="en"/>
              <a:t> </a:t>
            </a:r>
          </a:p>
        </p:txBody>
      </p:sp>
      <p:sp>
        <p:nvSpPr>
          <p:cNvPr id="135" name="Shape 135"/>
          <p:cNvSpPr txBox="1"/>
          <p:nvPr>
            <p:ph idx="1" type="body"/>
          </p:nvPr>
        </p:nvSpPr>
        <p:spPr>
          <a:xfrm>
            <a:off x="233175" y="1441875"/>
            <a:ext cx="8520600" cy="1800300"/>
          </a:xfrm>
          <a:prstGeom prst="rect">
            <a:avLst/>
          </a:prstGeom>
        </p:spPr>
        <p:txBody>
          <a:bodyPr anchorCtr="0" anchor="t" bIns="91425" lIns="91425" rIns="91425" wrap="square" tIns="91425">
            <a:noAutofit/>
          </a:bodyPr>
          <a:lstStyle/>
          <a:p>
            <a:pPr indent="-342900" lvl="0" marL="457200" rtl="0">
              <a:lnSpc>
                <a:spcPct val="100000"/>
              </a:lnSpc>
              <a:spcBef>
                <a:spcPts val="0"/>
              </a:spcBef>
              <a:spcAft>
                <a:spcPts val="0"/>
              </a:spcAft>
              <a:buClr>
                <a:srgbClr val="FFFFFF"/>
              </a:buClr>
              <a:buChar char="●"/>
            </a:pPr>
            <a:r>
              <a:rPr lang="en">
                <a:solidFill>
                  <a:srgbClr val="FFFFFF"/>
                </a:solidFill>
              </a:rPr>
              <a:t>The client has left the problem open-ended and the scope is very broad </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Dependence on client for access to certain Bucknell Datasets and API’s </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Lack of experience with selected technologies </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Collaboration with the mobile team for </a:t>
            </a:r>
            <a:r>
              <a:rPr lang="en">
                <a:solidFill>
                  <a:srgbClr val="0000FF"/>
                </a:solidFill>
              </a:rPr>
              <a:t>LifeAt</a:t>
            </a:r>
            <a:r>
              <a:rPr lang="en">
                <a:solidFill>
                  <a:srgbClr val="FF9900"/>
                </a:solidFill>
              </a:rPr>
              <a:t>Here</a:t>
            </a:r>
          </a:p>
        </p:txBody>
      </p:sp>
      <p:pic>
        <p:nvPicPr>
          <p:cNvPr id="136" name="Shape 136"/>
          <p:cNvPicPr preferRelativeResize="0"/>
          <p:nvPr/>
        </p:nvPicPr>
        <p:blipFill>
          <a:blip r:embed="rId3">
            <a:alphaModFix/>
          </a:blip>
          <a:stretch>
            <a:fillRect/>
          </a:stretch>
        </p:blipFill>
        <p:spPr>
          <a:xfrm>
            <a:off x="6600813" y="3242163"/>
            <a:ext cx="2543175" cy="1800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0" name="Shape 140"/>
        <p:cNvGrpSpPr/>
        <p:nvPr/>
      </p:nvGrpSpPr>
      <p:grpSpPr>
        <a:xfrm>
          <a:off x="0" y="0"/>
          <a:ext cx="0" cy="0"/>
          <a:chOff x="0" y="0"/>
          <a:chExt cx="0" cy="0"/>
        </a:xfrm>
      </p:grpSpPr>
      <p:sp>
        <p:nvSpPr>
          <p:cNvPr id="141" name="Shape 141"/>
          <p:cNvSpPr txBox="1"/>
          <p:nvPr>
            <p:ph idx="1" type="body"/>
          </p:nvPr>
        </p:nvSpPr>
        <p:spPr>
          <a:xfrm>
            <a:off x="311700" y="881250"/>
            <a:ext cx="8520600" cy="3111900"/>
          </a:xfrm>
          <a:prstGeom prst="rect">
            <a:avLst/>
          </a:prstGeom>
        </p:spPr>
        <p:txBody>
          <a:bodyPr anchorCtr="0" anchor="t" bIns="91425" lIns="91425" rIns="91425" wrap="square" tIns="91425">
            <a:noAutofit/>
          </a:bodyPr>
          <a:lstStyle/>
          <a:p>
            <a:pPr lvl="0" algn="ctr">
              <a:spcBef>
                <a:spcPts val="0"/>
              </a:spcBef>
              <a:buNone/>
            </a:pPr>
            <a:r>
              <a:rPr b="1" lang="en" sz="6000">
                <a:solidFill>
                  <a:srgbClr val="3C78D8"/>
                </a:solidFill>
              </a:rPr>
              <a:t>Thank you! </a:t>
            </a:r>
          </a:p>
          <a:p>
            <a:pPr lvl="0" algn="ctr">
              <a:spcBef>
                <a:spcPts val="0"/>
              </a:spcBef>
              <a:buNone/>
            </a:pPr>
            <a:r>
              <a:rPr b="1" lang="en" sz="6000">
                <a:solidFill>
                  <a:srgbClr val="FF9900"/>
                </a:solidFill>
              </a:rPr>
              <a:t>Questions? Feedback?</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b="1" lang="en">
                <a:solidFill>
                  <a:srgbClr val="FFFFFF"/>
                </a:solidFill>
              </a:rPr>
              <a:t>Wh</a:t>
            </a:r>
            <a:r>
              <a:rPr b="1" lang="en">
                <a:solidFill>
                  <a:srgbClr val="FFFFFF"/>
                </a:solidFill>
              </a:rPr>
              <a:t>at </a:t>
            </a:r>
            <a:r>
              <a:rPr b="1" lang="en">
                <a:solidFill>
                  <a:srgbClr val="FFFFFF"/>
                </a:solidFill>
              </a:rPr>
              <a:t>is Code 007?</a:t>
            </a:r>
            <a:r>
              <a:rPr lang="en"/>
              <a:t> </a:t>
            </a:r>
          </a:p>
        </p:txBody>
      </p:sp>
      <p:sp>
        <p:nvSpPr>
          <p:cNvPr id="67" name="Shape 6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nSpc>
                <a:spcPct val="150000"/>
              </a:lnSpc>
              <a:spcBef>
                <a:spcPts val="0"/>
              </a:spcBef>
              <a:spcAft>
                <a:spcPts val="0"/>
              </a:spcAft>
              <a:buClr>
                <a:srgbClr val="FFFFFF"/>
              </a:buClr>
              <a:buChar char="●"/>
            </a:pPr>
            <a:r>
              <a:rPr lang="en">
                <a:solidFill>
                  <a:srgbClr val="FFFFFF"/>
                </a:solidFill>
              </a:rPr>
              <a:t>We are a group of Bucknell Students majoring in Computer Science &amp; Engineering whose main motive is the development of </a:t>
            </a:r>
            <a:r>
              <a:rPr lang="en">
                <a:solidFill>
                  <a:srgbClr val="0000FF"/>
                </a:solidFill>
              </a:rPr>
              <a:t>LifeAt</a:t>
            </a:r>
            <a:r>
              <a:rPr lang="en">
                <a:solidFill>
                  <a:srgbClr val="FF9900"/>
                </a:solidFill>
              </a:rPr>
              <a:t>Here</a:t>
            </a:r>
          </a:p>
          <a:p>
            <a:pPr lvl="0" rtl="0">
              <a:lnSpc>
                <a:spcPct val="150000"/>
              </a:lnSpc>
              <a:spcBef>
                <a:spcPts val="0"/>
              </a:spcBef>
              <a:spcAft>
                <a:spcPts val="0"/>
              </a:spcAft>
              <a:buNone/>
            </a:pPr>
            <a:r>
              <a:t/>
            </a:r>
            <a:endParaRPr>
              <a:solidFill>
                <a:srgbClr val="FFFFFF"/>
              </a:solidFill>
            </a:endParaRPr>
          </a:p>
          <a:p>
            <a:pPr indent="-342900" lvl="0" marL="457200" rtl="0">
              <a:lnSpc>
                <a:spcPct val="150000"/>
              </a:lnSpc>
              <a:spcBef>
                <a:spcPts val="0"/>
              </a:spcBef>
              <a:spcAft>
                <a:spcPts val="0"/>
              </a:spcAft>
              <a:buClr>
                <a:srgbClr val="FFFFFF"/>
              </a:buClr>
              <a:buChar char="●"/>
            </a:pPr>
            <a:r>
              <a:rPr lang="en">
                <a:solidFill>
                  <a:srgbClr val="FFFFFF"/>
                </a:solidFill>
              </a:rPr>
              <a:t>Scrum Master - </a:t>
            </a:r>
            <a:r>
              <a:rPr lang="en">
                <a:solidFill>
                  <a:schemeClr val="lt1"/>
                </a:solidFill>
              </a:rPr>
              <a:t>Peter Lucas Nicolois</a:t>
            </a:r>
          </a:p>
          <a:p>
            <a:pPr indent="-342900" lvl="0" marL="457200" rtl="0">
              <a:lnSpc>
                <a:spcPct val="150000"/>
              </a:lnSpc>
              <a:spcBef>
                <a:spcPts val="0"/>
              </a:spcBef>
              <a:spcAft>
                <a:spcPts val="0"/>
              </a:spcAft>
              <a:buClr>
                <a:srgbClr val="FFFFFF"/>
              </a:buClr>
              <a:buChar char="●"/>
            </a:pPr>
            <a:r>
              <a:rPr lang="en">
                <a:solidFill>
                  <a:srgbClr val="FFFFFF"/>
                </a:solidFill>
              </a:rPr>
              <a:t>Project Owner - </a:t>
            </a:r>
            <a:r>
              <a:rPr lang="en">
                <a:solidFill>
                  <a:schemeClr val="lt1"/>
                </a:solidFill>
              </a:rPr>
              <a:t>Lukas Munoz</a:t>
            </a:r>
          </a:p>
          <a:p>
            <a:pPr indent="-342900" lvl="0" marL="457200" rtl="0">
              <a:lnSpc>
                <a:spcPct val="150000"/>
              </a:lnSpc>
              <a:spcBef>
                <a:spcPts val="0"/>
              </a:spcBef>
              <a:spcAft>
                <a:spcPts val="0"/>
              </a:spcAft>
              <a:buClr>
                <a:srgbClr val="FFFFFF"/>
              </a:buClr>
              <a:buChar char="●"/>
            </a:pPr>
            <a:r>
              <a:rPr lang="en">
                <a:solidFill>
                  <a:srgbClr val="FFFFFF"/>
                </a:solidFill>
              </a:rPr>
              <a:t>Developers - Anushikha Sharma, Allan La</a:t>
            </a:r>
          </a:p>
        </p:txBody>
      </p:sp>
      <p:cxnSp>
        <p:nvCxnSpPr>
          <p:cNvPr id="68" name="Shape 68"/>
          <p:cNvCxnSpPr/>
          <p:nvPr/>
        </p:nvCxnSpPr>
        <p:spPr>
          <a:xfrm flipH="1" rot="10800000">
            <a:off x="565950" y="2160450"/>
            <a:ext cx="7973400" cy="16800"/>
          </a:xfrm>
          <a:prstGeom prst="straightConnector1">
            <a:avLst/>
          </a:prstGeom>
          <a:noFill/>
          <a:ln cap="flat" cmpd="sng" w="9525">
            <a:solidFill>
              <a:schemeClr val="dk2"/>
            </a:solidFill>
            <a:prstDash val="solid"/>
            <a:round/>
            <a:headEnd len="lg" w="lg" type="none"/>
            <a:tailEnd len="lg" w="lg" type="none"/>
          </a:ln>
        </p:spPr>
      </p:cxnSp>
      <p:pic>
        <p:nvPicPr>
          <p:cNvPr id="69" name="Shape 69"/>
          <p:cNvPicPr preferRelativeResize="0"/>
          <p:nvPr/>
        </p:nvPicPr>
        <p:blipFill>
          <a:blip r:embed="rId3">
            <a:alphaModFix/>
          </a:blip>
          <a:stretch>
            <a:fillRect/>
          </a:stretch>
        </p:blipFill>
        <p:spPr>
          <a:xfrm>
            <a:off x="6186900" y="2360325"/>
            <a:ext cx="1770250" cy="166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3" name="Shape 73"/>
        <p:cNvGrpSpPr/>
        <p:nvPr/>
      </p:nvGrpSpPr>
      <p:grpSpPr>
        <a:xfrm>
          <a:off x="0" y="0"/>
          <a:ext cx="0" cy="0"/>
          <a:chOff x="0" y="0"/>
          <a:chExt cx="0" cy="0"/>
        </a:xfrm>
      </p:grpSpPr>
      <p:sp>
        <p:nvSpPr>
          <p:cNvPr id="74" name="Shape 74"/>
          <p:cNvSpPr txBox="1"/>
          <p:nvPr>
            <p:ph type="title"/>
          </p:nvPr>
        </p:nvSpPr>
        <p:spPr>
          <a:xfrm>
            <a:off x="311700" y="497375"/>
            <a:ext cx="8520600" cy="572700"/>
          </a:xfrm>
          <a:prstGeom prst="rect">
            <a:avLst/>
          </a:prstGeom>
        </p:spPr>
        <p:txBody>
          <a:bodyPr anchorCtr="0" anchor="t" bIns="91425" lIns="91425" rIns="91425" wrap="square" tIns="91425">
            <a:noAutofit/>
          </a:bodyPr>
          <a:lstStyle/>
          <a:p>
            <a:pPr lvl="0">
              <a:spcBef>
                <a:spcPts val="0"/>
              </a:spcBef>
              <a:buNone/>
            </a:pPr>
            <a:r>
              <a:rPr b="1" lang="en">
                <a:solidFill>
                  <a:srgbClr val="FFFFFF"/>
                </a:solidFill>
              </a:rPr>
              <a:t>The Problem</a:t>
            </a:r>
            <a:r>
              <a:rPr lang="en"/>
              <a:t> </a:t>
            </a:r>
          </a:p>
        </p:txBody>
      </p:sp>
      <p:sp>
        <p:nvSpPr>
          <p:cNvPr id="75" name="Shape 75"/>
          <p:cNvSpPr txBox="1"/>
          <p:nvPr>
            <p:ph idx="1" type="body"/>
          </p:nvPr>
        </p:nvSpPr>
        <p:spPr>
          <a:xfrm>
            <a:off x="311700" y="1335700"/>
            <a:ext cx="8520600" cy="3210000"/>
          </a:xfrm>
          <a:prstGeom prst="rect">
            <a:avLst/>
          </a:prstGeom>
        </p:spPr>
        <p:txBody>
          <a:bodyPr anchorCtr="0" anchor="t" bIns="91425" lIns="91425" rIns="91425" wrap="square" tIns="91425">
            <a:noAutofit/>
          </a:bodyPr>
          <a:lstStyle/>
          <a:p>
            <a:pPr indent="-342900" lvl="0" marL="457200" rtl="0">
              <a:lnSpc>
                <a:spcPct val="100000"/>
              </a:lnSpc>
              <a:spcBef>
                <a:spcPts val="0"/>
              </a:spcBef>
              <a:spcAft>
                <a:spcPts val="0"/>
              </a:spcAft>
              <a:buClr>
                <a:srgbClr val="FFFFFF"/>
              </a:buClr>
              <a:buChar char="●"/>
            </a:pPr>
            <a:r>
              <a:rPr lang="en">
                <a:solidFill>
                  <a:srgbClr val="FFFFFF"/>
                </a:solidFill>
              </a:rPr>
              <a:t>Bucknell has events and activities going on every single day. In addition the students, faculty, staff, and visitors on Bucknell’s campus lead busy lives that require them to keep track of tons of information</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Our client, Leo Botinelly at Enterprise systems, has this information and wants to consolidate it into a usable format with a web and mobile app</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Our project focuses on creating the backend necessary to accomplish this task and a webapp to access that information</a:t>
            </a:r>
          </a:p>
          <a:p>
            <a:pPr lvl="0" rtl="0">
              <a:lnSpc>
                <a:spcPct val="100000"/>
              </a:lnSpc>
              <a:spcBef>
                <a:spcPts val="0"/>
              </a:spcBef>
              <a:spcAft>
                <a:spcPts val="0"/>
              </a:spcAft>
              <a:buNone/>
            </a:pPr>
            <a:r>
              <a:t/>
            </a:r>
            <a:endParaRPr>
              <a:solidFill>
                <a:srgbClr val="FFFFFF"/>
              </a:solidFill>
            </a:endParaRPr>
          </a:p>
          <a:p>
            <a:pPr indent="-342900" lvl="0" marL="457200" rtl="0">
              <a:lnSpc>
                <a:spcPct val="100000"/>
              </a:lnSpc>
              <a:spcBef>
                <a:spcPts val="0"/>
              </a:spcBef>
              <a:spcAft>
                <a:spcPts val="0"/>
              </a:spcAft>
              <a:buClr>
                <a:srgbClr val="FFFFFF"/>
              </a:buClr>
              <a:buChar char="●"/>
            </a:pPr>
            <a:r>
              <a:rPr lang="en">
                <a:solidFill>
                  <a:srgbClr val="FFFFFF"/>
                </a:solidFill>
              </a:rPr>
              <a:t>We will be in collaboration with the mobile team for </a:t>
            </a:r>
            <a:r>
              <a:rPr lang="en">
                <a:solidFill>
                  <a:srgbClr val="0000FF"/>
                </a:solidFill>
              </a:rPr>
              <a:t>LifeAt</a:t>
            </a:r>
            <a:r>
              <a:rPr lang="en">
                <a:solidFill>
                  <a:srgbClr val="FF9900"/>
                </a:solidFill>
              </a:rPr>
              <a:t>Here</a:t>
            </a:r>
            <a:r>
              <a:rPr lang="en">
                <a:solidFill>
                  <a:srgbClr val="FFFFFF"/>
                </a:solidFill>
              </a:rPr>
              <a:t> as well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Our Process</a:t>
            </a:r>
          </a:p>
        </p:txBody>
      </p:sp>
      <p:sp>
        <p:nvSpPr>
          <p:cNvPr id="81" name="Shape 81"/>
          <p:cNvSpPr txBox="1"/>
          <p:nvPr>
            <p:ph idx="1" type="body"/>
          </p:nvPr>
        </p:nvSpPr>
        <p:spPr>
          <a:xfrm>
            <a:off x="311700" y="1195350"/>
            <a:ext cx="8520600" cy="2614500"/>
          </a:xfrm>
          <a:prstGeom prst="rect">
            <a:avLst/>
          </a:prstGeom>
        </p:spPr>
        <p:txBody>
          <a:bodyPr anchorCtr="0" anchor="t" bIns="91425" lIns="91425" rIns="91425" wrap="square" tIns="91425">
            <a:noAutofit/>
          </a:bodyPr>
          <a:lstStyle/>
          <a:p>
            <a:pPr indent="-342900" lvl="0" marL="457200" rtl="0" algn="just">
              <a:lnSpc>
                <a:spcPct val="150000"/>
              </a:lnSpc>
              <a:spcBef>
                <a:spcPts val="0"/>
              </a:spcBef>
              <a:spcAft>
                <a:spcPts val="0"/>
              </a:spcAft>
              <a:buClr>
                <a:srgbClr val="FFFFFF"/>
              </a:buClr>
              <a:buChar char="●"/>
            </a:pPr>
            <a:r>
              <a:rPr lang="en">
                <a:solidFill>
                  <a:srgbClr val="FFFFFF"/>
                </a:solidFill>
              </a:rPr>
              <a:t>Met with Leo to discuss the scope of the problem </a:t>
            </a:r>
          </a:p>
          <a:p>
            <a:pPr indent="-342900" lvl="0" marL="457200" rtl="0" algn="just">
              <a:lnSpc>
                <a:spcPct val="150000"/>
              </a:lnSpc>
              <a:spcBef>
                <a:spcPts val="0"/>
              </a:spcBef>
              <a:spcAft>
                <a:spcPts val="0"/>
              </a:spcAft>
              <a:buClr>
                <a:srgbClr val="FFFFFF"/>
              </a:buClr>
              <a:buChar char="●"/>
            </a:pPr>
            <a:r>
              <a:rPr lang="en">
                <a:solidFill>
                  <a:srgbClr val="FFFFFF"/>
                </a:solidFill>
              </a:rPr>
              <a:t>Used interviews and surveys to collect data to understand what different groups might need</a:t>
            </a:r>
          </a:p>
          <a:p>
            <a:pPr indent="-342900" lvl="0" marL="457200" rtl="0" algn="just">
              <a:lnSpc>
                <a:spcPct val="150000"/>
              </a:lnSpc>
              <a:spcBef>
                <a:spcPts val="0"/>
              </a:spcBef>
              <a:spcAft>
                <a:spcPts val="0"/>
              </a:spcAft>
              <a:buClr>
                <a:srgbClr val="FFFFFF"/>
              </a:buClr>
              <a:buChar char="●"/>
            </a:pPr>
            <a:r>
              <a:rPr lang="en">
                <a:solidFill>
                  <a:srgbClr val="FFFFFF"/>
                </a:solidFill>
              </a:rPr>
              <a:t>Based on the interview results, narrowed down all the features</a:t>
            </a:r>
          </a:p>
          <a:p>
            <a:pPr indent="-342900" lvl="0" marL="457200" rtl="0" algn="just">
              <a:lnSpc>
                <a:spcPct val="150000"/>
              </a:lnSpc>
              <a:spcBef>
                <a:spcPts val="0"/>
              </a:spcBef>
              <a:spcAft>
                <a:spcPts val="0"/>
              </a:spcAft>
              <a:buClr>
                <a:srgbClr val="FFFFFF"/>
              </a:buClr>
              <a:buChar char="●"/>
            </a:pPr>
            <a:r>
              <a:rPr lang="en">
                <a:solidFill>
                  <a:srgbClr val="FFFFFF"/>
                </a:solidFill>
              </a:rPr>
              <a:t>Chose a feature to implement within the scope of this class</a:t>
            </a:r>
          </a:p>
        </p:txBody>
      </p:sp>
      <p:pic>
        <p:nvPicPr>
          <p:cNvPr id="82" name="Shape 82"/>
          <p:cNvPicPr preferRelativeResize="0"/>
          <p:nvPr/>
        </p:nvPicPr>
        <p:blipFill>
          <a:blip r:embed="rId3">
            <a:alphaModFix/>
          </a:blip>
          <a:stretch>
            <a:fillRect/>
          </a:stretch>
        </p:blipFill>
        <p:spPr>
          <a:xfrm>
            <a:off x="7209201" y="3088725"/>
            <a:ext cx="1934802" cy="1934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6" name="Shape 86"/>
        <p:cNvGrpSpPr/>
        <p:nvPr/>
      </p:nvGrpSpPr>
      <p:grpSpPr>
        <a:xfrm>
          <a:off x="0" y="0"/>
          <a:ext cx="0" cy="0"/>
          <a:chOff x="0" y="0"/>
          <a:chExt cx="0" cy="0"/>
        </a:xfrm>
      </p:grpSpPr>
      <p:sp>
        <p:nvSpPr>
          <p:cNvPr id="87" name="Shape 87"/>
          <p:cNvSpPr txBox="1"/>
          <p:nvPr>
            <p:ph type="title"/>
          </p:nvPr>
        </p:nvSpPr>
        <p:spPr>
          <a:xfrm>
            <a:off x="311700" y="287975"/>
            <a:ext cx="8520600" cy="572700"/>
          </a:xfrm>
          <a:prstGeom prst="rect">
            <a:avLst/>
          </a:prstGeom>
        </p:spPr>
        <p:txBody>
          <a:bodyPr anchorCtr="0" anchor="t" bIns="91425" lIns="91425" rIns="91425" wrap="square" tIns="91425">
            <a:noAutofit/>
          </a:bodyPr>
          <a:lstStyle/>
          <a:p>
            <a:pPr lvl="0">
              <a:spcBef>
                <a:spcPts val="0"/>
              </a:spcBef>
              <a:buNone/>
            </a:pPr>
            <a:r>
              <a:rPr b="1" lang="en">
                <a:solidFill>
                  <a:srgbClr val="FFFFFF"/>
                </a:solidFill>
              </a:rPr>
              <a:t>Primary Objectives</a:t>
            </a:r>
          </a:p>
        </p:txBody>
      </p:sp>
      <p:sp>
        <p:nvSpPr>
          <p:cNvPr id="88" name="Shape 88"/>
          <p:cNvSpPr txBox="1"/>
          <p:nvPr>
            <p:ph idx="1" type="body"/>
          </p:nvPr>
        </p:nvSpPr>
        <p:spPr>
          <a:xfrm>
            <a:off x="311700" y="1042050"/>
            <a:ext cx="8520600" cy="3320700"/>
          </a:xfrm>
          <a:prstGeom prst="rect">
            <a:avLst/>
          </a:prstGeom>
        </p:spPr>
        <p:txBody>
          <a:bodyPr anchorCtr="0" anchor="t" bIns="91425" lIns="91425" rIns="91425" wrap="square" tIns="91425">
            <a:noAutofit/>
          </a:bodyPr>
          <a:lstStyle/>
          <a:p>
            <a:pPr lvl="0" rtl="0" algn="just">
              <a:lnSpc>
                <a:spcPct val="150000"/>
              </a:lnSpc>
              <a:spcBef>
                <a:spcPts val="0"/>
              </a:spcBef>
              <a:spcAft>
                <a:spcPts val="0"/>
              </a:spcAft>
              <a:buNone/>
            </a:pPr>
            <a:r>
              <a:rPr lang="en">
                <a:solidFill>
                  <a:srgbClr val="FFFFFF"/>
                </a:solidFill>
              </a:rPr>
              <a:t>The primary goal of our client is to create a consolidated platform that caters to students, faculty, staff and visitors. </a:t>
            </a:r>
          </a:p>
          <a:p>
            <a:pPr lvl="0" rtl="0" algn="just">
              <a:lnSpc>
                <a:spcPct val="150000"/>
              </a:lnSpc>
              <a:spcBef>
                <a:spcPts val="0"/>
              </a:spcBef>
              <a:spcAft>
                <a:spcPts val="0"/>
              </a:spcAft>
              <a:buNone/>
            </a:pPr>
            <a:r>
              <a:rPr lang="en">
                <a:solidFill>
                  <a:srgbClr val="FFFFFF"/>
                </a:solidFill>
              </a:rPr>
              <a:t>Compiled features can include:</a:t>
            </a:r>
          </a:p>
          <a:p>
            <a:pPr indent="-342900" lvl="0" marL="457200" rtl="0" algn="just">
              <a:lnSpc>
                <a:spcPct val="200000"/>
              </a:lnSpc>
              <a:spcBef>
                <a:spcPts val="0"/>
              </a:spcBef>
              <a:spcAft>
                <a:spcPts val="0"/>
              </a:spcAft>
              <a:buClr>
                <a:srgbClr val="FFFFFF"/>
              </a:buClr>
              <a:buChar char="●"/>
            </a:pPr>
            <a:r>
              <a:rPr lang="en">
                <a:solidFill>
                  <a:srgbClr val="FFFFFF"/>
                </a:solidFill>
              </a:rPr>
              <a:t>Event Board</a:t>
            </a:r>
          </a:p>
          <a:p>
            <a:pPr indent="-342900" lvl="0" marL="457200" rtl="0" algn="just">
              <a:lnSpc>
                <a:spcPct val="200000"/>
              </a:lnSpc>
              <a:spcBef>
                <a:spcPts val="0"/>
              </a:spcBef>
              <a:spcAft>
                <a:spcPts val="0"/>
              </a:spcAft>
              <a:buClr>
                <a:srgbClr val="FFFFFF"/>
              </a:buClr>
              <a:buChar char="●"/>
            </a:pPr>
            <a:r>
              <a:rPr lang="en">
                <a:solidFill>
                  <a:srgbClr val="FFFFFF"/>
                </a:solidFill>
              </a:rPr>
              <a:t>Navigation &amp; Parking Assistance </a:t>
            </a:r>
          </a:p>
          <a:p>
            <a:pPr indent="-342900" lvl="0" marL="457200" rtl="0" algn="just">
              <a:lnSpc>
                <a:spcPct val="200000"/>
              </a:lnSpc>
              <a:spcBef>
                <a:spcPts val="0"/>
              </a:spcBef>
              <a:spcAft>
                <a:spcPts val="0"/>
              </a:spcAft>
              <a:buClr>
                <a:srgbClr val="FFFFFF"/>
              </a:buClr>
              <a:buChar char="●"/>
            </a:pPr>
            <a:r>
              <a:rPr lang="en">
                <a:solidFill>
                  <a:srgbClr val="FFFFFF"/>
                </a:solidFill>
              </a:rPr>
              <a:t>Integration with existing Bucknell Sites</a:t>
            </a:r>
          </a:p>
          <a:p>
            <a:pPr indent="-342900" lvl="0" marL="457200" rtl="0" algn="just">
              <a:lnSpc>
                <a:spcPct val="200000"/>
              </a:lnSpc>
              <a:spcBef>
                <a:spcPts val="0"/>
              </a:spcBef>
              <a:spcAft>
                <a:spcPts val="0"/>
              </a:spcAft>
              <a:buClr>
                <a:srgbClr val="FFFFFF"/>
              </a:buClr>
              <a:buChar char="●"/>
            </a:pPr>
            <a:r>
              <a:rPr lang="en">
                <a:solidFill>
                  <a:srgbClr val="FFFFFF"/>
                </a:solidFill>
              </a:rPr>
              <a:t>Visitor Information</a:t>
            </a:r>
          </a:p>
        </p:txBody>
      </p:sp>
      <p:pic>
        <p:nvPicPr>
          <p:cNvPr id="89" name="Shape 89"/>
          <p:cNvPicPr preferRelativeResize="0"/>
          <p:nvPr/>
        </p:nvPicPr>
        <p:blipFill>
          <a:blip r:embed="rId3">
            <a:alphaModFix/>
          </a:blip>
          <a:stretch>
            <a:fillRect/>
          </a:stretch>
        </p:blipFill>
        <p:spPr>
          <a:xfrm>
            <a:off x="5051903" y="1701400"/>
            <a:ext cx="2978525" cy="2302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b="1" lang="en">
                <a:solidFill>
                  <a:srgbClr val="FFFFFF"/>
                </a:solidFill>
              </a:rPr>
              <a:t>Our Three Proposed Solutions</a:t>
            </a:r>
          </a:p>
          <a:p>
            <a:pPr lvl="0">
              <a:spcBef>
                <a:spcPts val="0"/>
              </a:spcBef>
              <a:buNone/>
            </a:pPr>
            <a:r>
              <a:t/>
            </a:r>
            <a:endParaRPr/>
          </a:p>
        </p:txBody>
      </p:sp>
      <p:sp>
        <p:nvSpPr>
          <p:cNvPr id="95" name="Shape 9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marR="0" rtl="0" algn="l">
              <a:lnSpc>
                <a:spcPct val="150000"/>
              </a:lnSpc>
              <a:spcBef>
                <a:spcPts val="0"/>
              </a:spcBef>
              <a:spcAft>
                <a:spcPts val="0"/>
              </a:spcAft>
              <a:buNone/>
            </a:pPr>
            <a:r>
              <a:rPr lang="en">
                <a:solidFill>
                  <a:srgbClr val="FFFFFF"/>
                </a:solidFill>
              </a:rPr>
              <a:t>Based on our interviews, we have following three proposed solutions - </a:t>
            </a:r>
          </a:p>
          <a:p>
            <a:pPr indent="-342900" lvl="0" marL="457200" marR="0" rtl="0" algn="l">
              <a:lnSpc>
                <a:spcPct val="150000"/>
              </a:lnSpc>
              <a:spcBef>
                <a:spcPts val="0"/>
              </a:spcBef>
              <a:spcAft>
                <a:spcPts val="0"/>
              </a:spcAft>
              <a:buClr>
                <a:srgbClr val="FFFFFF"/>
              </a:buClr>
              <a:buAutoNum type="arabicPeriod"/>
            </a:pPr>
            <a:r>
              <a:rPr lang="en">
                <a:solidFill>
                  <a:srgbClr val="FFFFFF"/>
                </a:solidFill>
              </a:rPr>
              <a:t>Design for Students</a:t>
            </a:r>
          </a:p>
          <a:p>
            <a:pPr indent="-342900" lvl="0" marL="457200" marR="0" rtl="0" algn="l">
              <a:lnSpc>
                <a:spcPct val="150000"/>
              </a:lnSpc>
              <a:spcBef>
                <a:spcPts val="0"/>
              </a:spcBef>
              <a:spcAft>
                <a:spcPts val="0"/>
              </a:spcAft>
              <a:buClr>
                <a:srgbClr val="FFFFFF"/>
              </a:buClr>
              <a:buAutoNum type="arabicPeriod"/>
            </a:pPr>
            <a:r>
              <a:rPr lang="en">
                <a:solidFill>
                  <a:srgbClr val="FFFFFF"/>
                </a:solidFill>
              </a:rPr>
              <a:t>Design for Faculty</a:t>
            </a:r>
          </a:p>
          <a:p>
            <a:pPr indent="-342900" lvl="0" marL="457200" marR="0" rtl="0" algn="l">
              <a:lnSpc>
                <a:spcPct val="150000"/>
              </a:lnSpc>
              <a:spcBef>
                <a:spcPts val="0"/>
              </a:spcBef>
              <a:spcAft>
                <a:spcPts val="0"/>
              </a:spcAft>
              <a:buClr>
                <a:srgbClr val="FFFFFF"/>
              </a:buClr>
              <a:buAutoNum type="arabicPeriod"/>
            </a:pPr>
            <a:r>
              <a:rPr lang="en">
                <a:solidFill>
                  <a:srgbClr val="FFFFFF"/>
                </a:solidFill>
              </a:rPr>
              <a:t>Design for Visitors</a:t>
            </a:r>
          </a:p>
          <a:p>
            <a:pPr lvl="0" marR="0" rtl="0" algn="l">
              <a:lnSpc>
                <a:spcPct val="150000"/>
              </a:lnSpc>
              <a:spcBef>
                <a:spcPts val="0"/>
              </a:spcBef>
              <a:spcAft>
                <a:spcPts val="0"/>
              </a:spcAft>
              <a:buNone/>
            </a:pPr>
            <a:r>
              <a:t/>
            </a:r>
            <a:endParaRPr>
              <a:solidFill>
                <a:srgbClr val="FFFFFF"/>
              </a:solidFill>
            </a:endParaRPr>
          </a:p>
          <a:p>
            <a:pPr indent="-342900" lvl="0" marL="457200" marR="0" rtl="0" algn="l">
              <a:lnSpc>
                <a:spcPct val="150000"/>
              </a:lnSpc>
              <a:spcBef>
                <a:spcPts val="0"/>
              </a:spcBef>
              <a:spcAft>
                <a:spcPts val="0"/>
              </a:spcAft>
              <a:buClr>
                <a:srgbClr val="FFFFFF"/>
              </a:buClr>
              <a:buChar char="●"/>
            </a:pPr>
            <a:r>
              <a:rPr lang="en">
                <a:solidFill>
                  <a:srgbClr val="FFFFFF"/>
                </a:solidFill>
              </a:rPr>
              <a:t>We will use Bucknell servers</a:t>
            </a:r>
          </a:p>
          <a:p>
            <a:pPr indent="-342900" lvl="0" marL="457200" marR="0" rtl="0" algn="l">
              <a:lnSpc>
                <a:spcPct val="150000"/>
              </a:lnSpc>
              <a:spcBef>
                <a:spcPts val="0"/>
              </a:spcBef>
              <a:spcAft>
                <a:spcPts val="0"/>
              </a:spcAft>
              <a:buClr>
                <a:srgbClr val="FFFFFF"/>
              </a:buClr>
            </a:pPr>
            <a:r>
              <a:rPr lang="en">
                <a:solidFill>
                  <a:srgbClr val="FFFFFF"/>
                </a:solidFill>
              </a:rPr>
              <a:t>There already existing endpoints for Moodle and other Bucknell related features</a:t>
            </a:r>
          </a:p>
        </p:txBody>
      </p:sp>
      <p:cxnSp>
        <p:nvCxnSpPr>
          <p:cNvPr id="96" name="Shape 96"/>
          <p:cNvCxnSpPr/>
          <p:nvPr/>
        </p:nvCxnSpPr>
        <p:spPr>
          <a:xfrm flipH="1" rot="10800000">
            <a:off x="585300" y="2998075"/>
            <a:ext cx="7973400" cy="168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b="1" lang="en">
                <a:solidFill>
                  <a:srgbClr val="FFFFFF"/>
                </a:solidFill>
              </a:rPr>
              <a:t>Proposed Solution 1: Students</a:t>
            </a:r>
          </a:p>
        </p:txBody>
      </p:sp>
      <p:sp>
        <p:nvSpPr>
          <p:cNvPr id="102" name="Shape 102"/>
          <p:cNvSpPr txBox="1"/>
          <p:nvPr>
            <p:ph idx="1" type="body"/>
          </p:nvPr>
        </p:nvSpPr>
        <p:spPr>
          <a:xfrm>
            <a:off x="311700" y="1426200"/>
            <a:ext cx="8520600" cy="3000600"/>
          </a:xfrm>
          <a:prstGeom prst="rect">
            <a:avLst/>
          </a:prstGeom>
        </p:spPr>
        <p:txBody>
          <a:bodyPr anchorCtr="0" anchor="t" bIns="91425" lIns="91425" rIns="91425" wrap="square" tIns="91425">
            <a:noAutofit/>
          </a:bodyPr>
          <a:lstStyle/>
          <a:p>
            <a:pPr lvl="0">
              <a:spcBef>
                <a:spcPts val="0"/>
              </a:spcBef>
              <a:buNone/>
            </a:pPr>
            <a:r>
              <a:rPr b="1" lang="en">
                <a:solidFill>
                  <a:srgbClr val="0000FF"/>
                </a:solidFill>
              </a:rPr>
              <a:t>Focus: </a:t>
            </a:r>
          </a:p>
          <a:p>
            <a:pPr indent="-342900" lvl="0" marL="457200" rtl="0">
              <a:spcBef>
                <a:spcPts val="0"/>
              </a:spcBef>
              <a:buClr>
                <a:srgbClr val="FFFFFF"/>
              </a:buClr>
            </a:pPr>
            <a:r>
              <a:rPr lang="en">
                <a:solidFill>
                  <a:srgbClr val="FFFFFF"/>
                </a:solidFill>
              </a:rPr>
              <a:t>Main target audience are students</a:t>
            </a:r>
          </a:p>
          <a:p>
            <a:pPr indent="-342900" lvl="0" marL="457200">
              <a:spcBef>
                <a:spcPts val="0"/>
              </a:spcBef>
              <a:buClr>
                <a:srgbClr val="FFFFFF"/>
              </a:buClr>
            </a:pPr>
            <a:r>
              <a:rPr lang="en">
                <a:solidFill>
                  <a:srgbClr val="FFFFFF"/>
                </a:solidFill>
              </a:rPr>
              <a:t>Sub-audience include staff, faculty, and visitors</a:t>
            </a:r>
          </a:p>
          <a:p>
            <a:pPr lvl="0" rtl="0">
              <a:spcBef>
                <a:spcPts val="0"/>
              </a:spcBef>
              <a:buNone/>
            </a:pPr>
            <a:r>
              <a:rPr b="1" lang="en">
                <a:solidFill>
                  <a:srgbClr val="FF9900"/>
                </a:solidFill>
              </a:rPr>
              <a:t>Features: </a:t>
            </a:r>
          </a:p>
          <a:p>
            <a:pPr indent="-342900" lvl="0" marL="457200" rtl="0">
              <a:spcBef>
                <a:spcPts val="0"/>
              </a:spcBef>
              <a:buClr>
                <a:srgbClr val="FFFFFF"/>
              </a:buClr>
            </a:pPr>
            <a:r>
              <a:rPr lang="en">
                <a:solidFill>
                  <a:srgbClr val="FFFFFF"/>
                </a:solidFill>
              </a:rPr>
              <a:t>Ability to post events on the application</a:t>
            </a:r>
          </a:p>
          <a:p>
            <a:pPr indent="-342900" lvl="0" marL="457200" rtl="0">
              <a:spcBef>
                <a:spcPts val="0"/>
              </a:spcBef>
              <a:buClr>
                <a:srgbClr val="FFFFFF"/>
              </a:buClr>
            </a:pPr>
            <a:r>
              <a:rPr lang="en">
                <a:solidFill>
                  <a:srgbClr val="FFFFFF"/>
                </a:solidFill>
              </a:rPr>
              <a:t>Invite friends to these events and chat event hosts</a:t>
            </a:r>
          </a:p>
          <a:p>
            <a:pPr indent="-342900" lvl="0" marL="457200">
              <a:spcBef>
                <a:spcPts val="0"/>
              </a:spcBef>
              <a:buClr>
                <a:srgbClr val="FFFFFF"/>
              </a:buClr>
            </a:pPr>
            <a:r>
              <a:rPr lang="en">
                <a:solidFill>
                  <a:srgbClr val="FFFFFF"/>
                </a:solidFill>
              </a:rPr>
              <a:t>Integrating Bucknell &amp; Facebook API </a:t>
            </a:r>
          </a:p>
        </p:txBody>
      </p:sp>
      <p:pic>
        <p:nvPicPr>
          <p:cNvPr id="103" name="Shape 103"/>
          <p:cNvPicPr preferRelativeResize="0"/>
          <p:nvPr/>
        </p:nvPicPr>
        <p:blipFill>
          <a:blip r:embed="rId3">
            <a:alphaModFix/>
          </a:blip>
          <a:stretch>
            <a:fillRect/>
          </a:stretch>
        </p:blipFill>
        <p:spPr>
          <a:xfrm>
            <a:off x="5918075" y="1254900"/>
            <a:ext cx="2914225" cy="1942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Proposed Solution 2: Faculty </a:t>
            </a:r>
          </a:p>
        </p:txBody>
      </p:sp>
      <p:sp>
        <p:nvSpPr>
          <p:cNvPr id="109" name="Shape 109"/>
          <p:cNvSpPr txBox="1"/>
          <p:nvPr>
            <p:ph idx="1" type="body"/>
          </p:nvPr>
        </p:nvSpPr>
        <p:spPr>
          <a:xfrm>
            <a:off x="390225" y="1204825"/>
            <a:ext cx="8520600" cy="3000600"/>
          </a:xfrm>
          <a:prstGeom prst="rect">
            <a:avLst/>
          </a:prstGeom>
        </p:spPr>
        <p:txBody>
          <a:bodyPr anchorCtr="0" anchor="t" bIns="91425" lIns="91425" rIns="91425" wrap="square" tIns="91425">
            <a:noAutofit/>
          </a:bodyPr>
          <a:lstStyle/>
          <a:p>
            <a:pPr lvl="0" rtl="0">
              <a:spcBef>
                <a:spcPts val="0"/>
              </a:spcBef>
              <a:buNone/>
            </a:pPr>
            <a:r>
              <a:rPr b="1" lang="en">
                <a:solidFill>
                  <a:srgbClr val="0000FF"/>
                </a:solidFill>
              </a:rPr>
              <a:t>Focus:</a:t>
            </a:r>
            <a:r>
              <a:rPr lang="en">
                <a:solidFill>
                  <a:srgbClr val="FFFFFF"/>
                </a:solidFill>
              </a:rPr>
              <a:t> Assist faculty in their daily tasks and scheduling </a:t>
            </a:r>
          </a:p>
          <a:p>
            <a:pPr lvl="0" rtl="0">
              <a:spcBef>
                <a:spcPts val="0"/>
              </a:spcBef>
              <a:buNone/>
            </a:pPr>
            <a:r>
              <a:rPr b="1" lang="en">
                <a:solidFill>
                  <a:srgbClr val="FF9900"/>
                </a:solidFill>
              </a:rPr>
              <a:t>Features:</a:t>
            </a:r>
          </a:p>
          <a:p>
            <a:pPr indent="-342900" lvl="0" marL="457200" rtl="0" algn="just">
              <a:lnSpc>
                <a:spcPct val="150000"/>
              </a:lnSpc>
              <a:spcBef>
                <a:spcPts val="0"/>
              </a:spcBef>
              <a:spcAft>
                <a:spcPts val="1000"/>
              </a:spcAft>
              <a:buClr>
                <a:srgbClr val="FFFFFF"/>
              </a:buClr>
            </a:pPr>
            <a:r>
              <a:rPr lang="en">
                <a:solidFill>
                  <a:srgbClr val="FFFFFF"/>
                </a:solidFill>
              </a:rPr>
              <a:t>Integrate the application with moodle </a:t>
            </a:r>
          </a:p>
          <a:p>
            <a:pPr indent="-342900" lvl="0" marL="457200" rtl="0" algn="just">
              <a:lnSpc>
                <a:spcPct val="150000"/>
              </a:lnSpc>
              <a:spcBef>
                <a:spcPts val="0"/>
              </a:spcBef>
              <a:spcAft>
                <a:spcPts val="1000"/>
              </a:spcAft>
              <a:buClr>
                <a:srgbClr val="FFFFFF"/>
              </a:buClr>
            </a:pPr>
            <a:r>
              <a:rPr lang="en">
                <a:solidFill>
                  <a:srgbClr val="FFFFFF"/>
                </a:solidFill>
              </a:rPr>
              <a:t>Online Add/Drop system</a:t>
            </a:r>
          </a:p>
          <a:p>
            <a:pPr indent="-342900" lvl="0" marL="457200" rtl="0" algn="just">
              <a:lnSpc>
                <a:spcPct val="150000"/>
              </a:lnSpc>
              <a:spcBef>
                <a:spcPts val="0"/>
              </a:spcBef>
              <a:spcAft>
                <a:spcPts val="1000"/>
              </a:spcAft>
              <a:buClr>
                <a:srgbClr val="FFFFFF"/>
              </a:buClr>
            </a:pPr>
            <a:r>
              <a:rPr lang="en">
                <a:solidFill>
                  <a:srgbClr val="FFFFFF"/>
                </a:solidFill>
              </a:rPr>
              <a:t>One platform for scheduling (integration with Google Calendar) and creating worklists/deadlines based on different responsibilities</a:t>
            </a:r>
          </a:p>
          <a:p>
            <a:pPr indent="-342900" lvl="0" marL="457200" rtl="0" algn="just">
              <a:lnSpc>
                <a:spcPct val="150000"/>
              </a:lnSpc>
              <a:spcBef>
                <a:spcPts val="0"/>
              </a:spcBef>
              <a:spcAft>
                <a:spcPts val="1000"/>
              </a:spcAft>
              <a:buClr>
                <a:srgbClr val="FFFFFF"/>
              </a:buClr>
            </a:pPr>
            <a:r>
              <a:rPr lang="en">
                <a:solidFill>
                  <a:srgbClr val="FFFFFF"/>
                </a:solidFill>
              </a:rPr>
              <a:t>All encompassing calendar of the events happening on campus</a:t>
            </a:r>
          </a:p>
        </p:txBody>
      </p:sp>
      <p:pic>
        <p:nvPicPr>
          <p:cNvPr id="110" name="Shape 110"/>
          <p:cNvPicPr preferRelativeResize="0"/>
          <p:nvPr/>
        </p:nvPicPr>
        <p:blipFill rotWithShape="1">
          <a:blip r:embed="rId3">
            <a:alphaModFix/>
          </a:blip>
          <a:srcRect b="-19570" l="2560" r="-2560" t="19570"/>
          <a:stretch/>
        </p:blipFill>
        <p:spPr>
          <a:xfrm>
            <a:off x="7200813" y="-12"/>
            <a:ext cx="2047875" cy="3076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b="1" lang="en">
                <a:solidFill>
                  <a:srgbClr val="FFFFFF"/>
                </a:solidFill>
              </a:rPr>
              <a:t>Proposed Solution 3: Visitors</a:t>
            </a:r>
          </a:p>
        </p:txBody>
      </p:sp>
      <p:sp>
        <p:nvSpPr>
          <p:cNvPr id="116" name="Shape 116"/>
          <p:cNvSpPr txBox="1"/>
          <p:nvPr>
            <p:ph idx="1" type="body"/>
          </p:nvPr>
        </p:nvSpPr>
        <p:spPr>
          <a:xfrm>
            <a:off x="311700" y="1204825"/>
            <a:ext cx="8520600" cy="3000600"/>
          </a:xfrm>
          <a:prstGeom prst="rect">
            <a:avLst/>
          </a:prstGeom>
        </p:spPr>
        <p:txBody>
          <a:bodyPr anchorCtr="0" anchor="t" bIns="91425" lIns="91425" rIns="91425" wrap="square" tIns="91425">
            <a:noAutofit/>
          </a:bodyPr>
          <a:lstStyle/>
          <a:p>
            <a:pPr lvl="0" rtl="0">
              <a:lnSpc>
                <a:spcPct val="150000"/>
              </a:lnSpc>
              <a:spcBef>
                <a:spcPts val="0"/>
              </a:spcBef>
              <a:buNone/>
            </a:pPr>
            <a:r>
              <a:rPr b="1" lang="en">
                <a:solidFill>
                  <a:srgbClr val="0000FF"/>
                </a:solidFill>
              </a:rPr>
              <a:t>Focus:</a:t>
            </a:r>
            <a:r>
              <a:rPr lang="en">
                <a:solidFill>
                  <a:srgbClr val="FFFFFF"/>
                </a:solidFill>
              </a:rPr>
              <a:t> Increase interest in Bucknell among visitors</a:t>
            </a:r>
          </a:p>
          <a:p>
            <a:pPr lvl="0" rtl="0">
              <a:lnSpc>
                <a:spcPct val="150000"/>
              </a:lnSpc>
              <a:spcBef>
                <a:spcPts val="0"/>
              </a:spcBef>
              <a:buNone/>
            </a:pPr>
            <a:r>
              <a:rPr b="1" lang="en">
                <a:solidFill>
                  <a:srgbClr val="FF9900"/>
                </a:solidFill>
              </a:rPr>
              <a:t>Features:</a:t>
            </a:r>
          </a:p>
          <a:p>
            <a:pPr indent="-342900" lvl="0" marL="457200" rtl="0">
              <a:lnSpc>
                <a:spcPct val="150000"/>
              </a:lnSpc>
              <a:spcBef>
                <a:spcPts val="0"/>
              </a:spcBef>
              <a:buClr>
                <a:srgbClr val="FFFFFF"/>
              </a:buClr>
            </a:pPr>
            <a:r>
              <a:rPr lang="en">
                <a:solidFill>
                  <a:srgbClr val="FFFFFF"/>
                </a:solidFill>
              </a:rPr>
              <a:t>Different sign in options</a:t>
            </a:r>
          </a:p>
          <a:p>
            <a:pPr indent="-342900" lvl="0" marL="457200" rtl="0">
              <a:lnSpc>
                <a:spcPct val="150000"/>
              </a:lnSpc>
              <a:spcBef>
                <a:spcPts val="0"/>
              </a:spcBef>
              <a:buClr>
                <a:srgbClr val="FFFFFF"/>
              </a:buClr>
            </a:pPr>
            <a:r>
              <a:rPr lang="en">
                <a:solidFill>
                  <a:srgbClr val="FFFFFF"/>
                </a:solidFill>
              </a:rPr>
              <a:t>Information about public Bucknell events</a:t>
            </a:r>
          </a:p>
          <a:p>
            <a:pPr indent="-342900" lvl="0" marL="457200" rtl="0">
              <a:lnSpc>
                <a:spcPct val="150000"/>
              </a:lnSpc>
              <a:spcBef>
                <a:spcPts val="0"/>
              </a:spcBef>
              <a:buClr>
                <a:srgbClr val="FFFFFF"/>
              </a:buClr>
            </a:pPr>
            <a:r>
              <a:rPr lang="en">
                <a:solidFill>
                  <a:srgbClr val="FFFFFF"/>
                </a:solidFill>
              </a:rPr>
              <a:t>Interactive campus maps with parking</a:t>
            </a:r>
          </a:p>
          <a:p>
            <a:pPr indent="-342900" lvl="0" marL="457200" rtl="0">
              <a:lnSpc>
                <a:spcPct val="150000"/>
              </a:lnSpc>
              <a:spcBef>
                <a:spcPts val="0"/>
              </a:spcBef>
              <a:buClr>
                <a:srgbClr val="FFFFFF"/>
              </a:buClr>
            </a:pPr>
            <a:r>
              <a:rPr lang="en">
                <a:solidFill>
                  <a:srgbClr val="FFFFFF"/>
                </a:solidFill>
              </a:rPr>
              <a:t>Calendar including important Bucknell dates (homecoming, graduation, etc…)</a:t>
            </a:r>
          </a:p>
        </p:txBody>
      </p:sp>
      <p:pic>
        <p:nvPicPr>
          <p:cNvPr id="117" name="Shape 117"/>
          <p:cNvPicPr preferRelativeResize="0"/>
          <p:nvPr/>
        </p:nvPicPr>
        <p:blipFill>
          <a:blip r:embed="rId3">
            <a:alphaModFix/>
          </a:blip>
          <a:stretch>
            <a:fillRect/>
          </a:stretch>
        </p:blipFill>
        <p:spPr>
          <a:xfrm>
            <a:off x="6175174" y="0"/>
            <a:ext cx="2968824" cy="2041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